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9" r:id="rId8"/>
    <p:sldId id="273" r:id="rId9"/>
    <p:sldId id="270" r:id="rId10"/>
    <p:sldId id="274" r:id="rId11"/>
    <p:sldId id="275" r:id="rId12"/>
    <p:sldId id="276" r:id="rId13"/>
    <p:sldId id="277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71" r:id="rId22"/>
    <p:sldId id="26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heme" Target="theme/theme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ableStyles" Target="tableStyle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1B7DEF-C34A-4048-BC5A-B4DB1C3F7E2D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491F541-C1A0-4F96-94DD-A6A6D832D1FD}">
      <dgm:prSet phldrT="[Text]" custT="1"/>
      <dgm:spPr/>
      <dgm:t>
        <a:bodyPr/>
        <a:lstStyle/>
        <a:p>
          <a:pPr algn="l"/>
          <a:r>
            <a:rPr lang="en-US" sz="1800" dirty="0">
              <a:latin typeface="Times New Roman"/>
              <a:cs typeface="Times New Roman"/>
            </a:rPr>
            <a:t>   ↑ Vector transmission</a:t>
          </a:r>
          <a:endParaRPr lang="en-US" sz="1800" dirty="0"/>
        </a:p>
      </dgm:t>
    </dgm:pt>
    <dgm:pt modelId="{D1008E61-ADC9-408B-8EBB-E20C747C431C}" type="parTrans" cxnId="{19D1BD3C-A71E-48E0-8D71-6AA54804C3E8}">
      <dgm:prSet/>
      <dgm:spPr/>
      <dgm:t>
        <a:bodyPr/>
        <a:lstStyle/>
        <a:p>
          <a:endParaRPr lang="en-US"/>
        </a:p>
      </dgm:t>
    </dgm:pt>
    <dgm:pt modelId="{14809527-1E9F-4935-9B8B-0FEC6E476EE9}" type="sibTrans" cxnId="{19D1BD3C-A71E-48E0-8D71-6AA54804C3E8}">
      <dgm:prSet/>
      <dgm:spPr/>
      <dgm:t>
        <a:bodyPr/>
        <a:lstStyle/>
        <a:p>
          <a:endParaRPr lang="en-US"/>
        </a:p>
      </dgm:t>
    </dgm:pt>
    <dgm:pt modelId="{6816AFBA-F415-48A2-9B59-EA8D0076DDE8}">
      <dgm:prSet phldrT="[Text]"/>
      <dgm:spPr/>
      <dgm:t>
        <a:bodyPr/>
        <a:lstStyle/>
        <a:p>
          <a:r>
            <a:rPr lang="en-US" dirty="0"/>
            <a:t>Climate change</a:t>
          </a:r>
        </a:p>
      </dgm:t>
    </dgm:pt>
    <dgm:pt modelId="{24BC021A-FE3E-40A2-841F-7CEF0C3EDA90}" type="parTrans" cxnId="{8368B732-D1AB-4187-AADF-EDBAEADF1C57}">
      <dgm:prSet/>
      <dgm:spPr/>
      <dgm:t>
        <a:bodyPr/>
        <a:lstStyle/>
        <a:p>
          <a:endParaRPr lang="en-US"/>
        </a:p>
      </dgm:t>
    </dgm:pt>
    <dgm:pt modelId="{A29CFD71-F825-479E-A1BB-C9D09D7069D7}" type="sibTrans" cxnId="{8368B732-D1AB-4187-AADF-EDBAEADF1C57}">
      <dgm:prSet/>
      <dgm:spPr/>
      <dgm:t>
        <a:bodyPr/>
        <a:lstStyle/>
        <a:p>
          <a:endParaRPr lang="en-US"/>
        </a:p>
      </dgm:t>
    </dgm:pt>
    <dgm:pt modelId="{7AA24C66-60BC-4BBB-A4D8-16167BC61D1D}">
      <dgm:prSet phldrT="[Text]"/>
      <dgm:spPr/>
      <dgm:t>
        <a:bodyPr/>
        <a:lstStyle/>
        <a:p>
          <a:r>
            <a:rPr lang="en-US" dirty="0"/>
            <a:t>Increase in air travel</a:t>
          </a:r>
        </a:p>
      </dgm:t>
    </dgm:pt>
    <dgm:pt modelId="{23C8A356-4A6C-4D52-BCFC-125B4BE4D527}" type="parTrans" cxnId="{AF9D3CD8-1031-4ECD-AF1C-15EB0B17B12A}">
      <dgm:prSet/>
      <dgm:spPr/>
      <dgm:t>
        <a:bodyPr/>
        <a:lstStyle/>
        <a:p>
          <a:endParaRPr lang="en-US"/>
        </a:p>
      </dgm:t>
    </dgm:pt>
    <dgm:pt modelId="{988140D1-B19C-47B0-B562-012ACD2B0835}" type="sibTrans" cxnId="{AF9D3CD8-1031-4ECD-AF1C-15EB0B17B12A}">
      <dgm:prSet/>
      <dgm:spPr/>
      <dgm:t>
        <a:bodyPr/>
        <a:lstStyle/>
        <a:p>
          <a:endParaRPr lang="en-US"/>
        </a:p>
      </dgm:t>
    </dgm:pt>
    <dgm:pt modelId="{11CB0D16-5D2E-4EB3-8389-ACE7E77CB361}">
      <dgm:prSet phldrT="[Text]"/>
      <dgm:spPr/>
      <dgm:t>
        <a:bodyPr/>
        <a:lstStyle/>
        <a:p>
          <a:r>
            <a:rPr lang="en-US" dirty="0"/>
            <a:t>Improper H</a:t>
          </a:r>
          <a:r>
            <a:rPr lang="en-US" baseline="-25000" dirty="0"/>
            <a:t>2</a:t>
          </a:r>
          <a:r>
            <a:rPr lang="en-US" baseline="0" dirty="0"/>
            <a:t>O storage</a:t>
          </a:r>
          <a:endParaRPr lang="en-US" dirty="0"/>
        </a:p>
      </dgm:t>
    </dgm:pt>
    <dgm:pt modelId="{75BE6414-6C3B-40CC-9713-C050801E1A13}" type="parTrans" cxnId="{61C06898-75BA-4C05-82F6-04E86F690D2B}">
      <dgm:prSet/>
      <dgm:spPr/>
      <dgm:t>
        <a:bodyPr/>
        <a:lstStyle/>
        <a:p>
          <a:endParaRPr lang="en-US"/>
        </a:p>
      </dgm:t>
    </dgm:pt>
    <dgm:pt modelId="{EB8D45F8-3754-4E67-96C5-8775A5BC8569}" type="sibTrans" cxnId="{61C06898-75BA-4C05-82F6-04E86F690D2B}">
      <dgm:prSet/>
      <dgm:spPr/>
      <dgm:t>
        <a:bodyPr/>
        <a:lstStyle/>
        <a:p>
          <a:endParaRPr lang="en-US"/>
        </a:p>
      </dgm:t>
    </dgm:pt>
    <dgm:pt modelId="{B8A5344F-2CF9-4503-A838-A9861A751452}">
      <dgm:prSet/>
      <dgm:spPr/>
      <dgm:t>
        <a:bodyPr/>
        <a:lstStyle/>
        <a:p>
          <a:r>
            <a:rPr lang="en-US" dirty="0"/>
            <a:t>Population growth</a:t>
          </a:r>
        </a:p>
      </dgm:t>
    </dgm:pt>
    <dgm:pt modelId="{102D3F9D-3356-479C-B474-B0F5DEFBB366}" type="parTrans" cxnId="{03928158-1D17-486B-B432-76939081D0AA}">
      <dgm:prSet/>
      <dgm:spPr/>
      <dgm:t>
        <a:bodyPr/>
        <a:lstStyle/>
        <a:p>
          <a:endParaRPr lang="en-US"/>
        </a:p>
      </dgm:t>
    </dgm:pt>
    <dgm:pt modelId="{00D841C2-9B97-4BD7-A689-73EBEDCEFF72}" type="sibTrans" cxnId="{03928158-1D17-486B-B432-76939081D0AA}">
      <dgm:prSet/>
      <dgm:spPr/>
      <dgm:t>
        <a:bodyPr/>
        <a:lstStyle/>
        <a:p>
          <a:endParaRPr lang="en-US"/>
        </a:p>
      </dgm:t>
    </dgm:pt>
    <dgm:pt modelId="{B76B0D86-50BB-4A16-897D-D35CFB5620A7}">
      <dgm:prSet/>
      <dgm:spPr/>
      <dgm:t>
        <a:bodyPr/>
        <a:lstStyle/>
        <a:p>
          <a:pPr algn="l"/>
          <a:r>
            <a:rPr lang="en-US" dirty="0"/>
            <a:t>Unplanned </a:t>
          </a:r>
          <a:r>
            <a:rPr lang="en-US" dirty="0" err="1"/>
            <a:t>urbanisation</a:t>
          </a:r>
          <a:endParaRPr lang="en-US" dirty="0"/>
        </a:p>
      </dgm:t>
    </dgm:pt>
    <dgm:pt modelId="{4567D91D-8227-462E-85DF-C20D2C1CFC1D}" type="parTrans" cxnId="{57C33014-B1DF-4A27-9BA4-6CCDDEFEE7CA}">
      <dgm:prSet/>
      <dgm:spPr/>
      <dgm:t>
        <a:bodyPr/>
        <a:lstStyle/>
        <a:p>
          <a:endParaRPr lang="en-US"/>
        </a:p>
      </dgm:t>
    </dgm:pt>
    <dgm:pt modelId="{F66B9E7A-14E5-4C6A-9AC4-1B23B3FA9DDC}" type="sibTrans" cxnId="{57C33014-B1DF-4A27-9BA4-6CCDDEFEE7CA}">
      <dgm:prSet/>
      <dgm:spPr/>
      <dgm:t>
        <a:bodyPr/>
        <a:lstStyle/>
        <a:p>
          <a:endParaRPr lang="en-US"/>
        </a:p>
      </dgm:t>
    </dgm:pt>
    <dgm:pt modelId="{CD26AB97-3F99-43DE-8865-70E2099B7588}" type="pres">
      <dgm:prSet presAssocID="{D21B7DEF-C34A-4048-BC5A-B4DB1C3F7E2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0A9F256-0804-4071-B055-3CB93480C298}" type="pres">
      <dgm:prSet presAssocID="{C491F541-C1A0-4F96-94DD-A6A6D832D1FD}" presName="centerShape" presStyleLbl="node0" presStyleIdx="0" presStyleCnt="1" custScaleX="117780"/>
      <dgm:spPr/>
    </dgm:pt>
    <dgm:pt modelId="{4E0B837B-EFCD-40B2-BE21-19BB63F6281E}" type="pres">
      <dgm:prSet presAssocID="{24BC021A-FE3E-40A2-841F-7CEF0C3EDA90}" presName="parTrans" presStyleLbl="bgSibTrans2D1" presStyleIdx="0" presStyleCnt="5"/>
      <dgm:spPr/>
    </dgm:pt>
    <dgm:pt modelId="{00FD95AC-FBB9-4E96-8387-DD53E69C323C}" type="pres">
      <dgm:prSet presAssocID="{6816AFBA-F415-48A2-9B59-EA8D0076DDE8}" presName="node" presStyleLbl="node1" presStyleIdx="0" presStyleCnt="5">
        <dgm:presLayoutVars>
          <dgm:bulletEnabled val="1"/>
        </dgm:presLayoutVars>
      </dgm:prSet>
      <dgm:spPr/>
    </dgm:pt>
    <dgm:pt modelId="{100925EF-9E7F-40C4-B69A-B46DEAC90292}" type="pres">
      <dgm:prSet presAssocID="{102D3F9D-3356-479C-B474-B0F5DEFBB366}" presName="parTrans" presStyleLbl="bgSibTrans2D1" presStyleIdx="1" presStyleCnt="5"/>
      <dgm:spPr/>
    </dgm:pt>
    <dgm:pt modelId="{01B7CDCB-0022-4BCB-B17F-085809FAFE9A}" type="pres">
      <dgm:prSet presAssocID="{B8A5344F-2CF9-4503-A838-A9861A751452}" presName="node" presStyleLbl="node1" presStyleIdx="1" presStyleCnt="5">
        <dgm:presLayoutVars>
          <dgm:bulletEnabled val="1"/>
        </dgm:presLayoutVars>
      </dgm:prSet>
      <dgm:spPr/>
    </dgm:pt>
    <dgm:pt modelId="{BB58B5C6-66EA-48B8-87DA-D81DEA9D0F4A}" type="pres">
      <dgm:prSet presAssocID="{4567D91D-8227-462E-85DF-C20D2C1CFC1D}" presName="parTrans" presStyleLbl="bgSibTrans2D1" presStyleIdx="2" presStyleCnt="5"/>
      <dgm:spPr/>
    </dgm:pt>
    <dgm:pt modelId="{496483D3-707B-4DB0-8EB1-7322745D2A16}" type="pres">
      <dgm:prSet presAssocID="{B76B0D86-50BB-4A16-897D-D35CFB5620A7}" presName="node" presStyleLbl="node1" presStyleIdx="2" presStyleCnt="5" custRadScaleRad="101767" custRadScaleInc="786">
        <dgm:presLayoutVars>
          <dgm:bulletEnabled val="1"/>
        </dgm:presLayoutVars>
      </dgm:prSet>
      <dgm:spPr/>
    </dgm:pt>
    <dgm:pt modelId="{B9E1FCD6-051F-41C6-84E6-CDFB22505DC0}" type="pres">
      <dgm:prSet presAssocID="{23C8A356-4A6C-4D52-BCFC-125B4BE4D527}" presName="parTrans" presStyleLbl="bgSibTrans2D1" presStyleIdx="3" presStyleCnt="5"/>
      <dgm:spPr/>
    </dgm:pt>
    <dgm:pt modelId="{F71E4EE5-C964-4669-91CD-836274EE8E97}" type="pres">
      <dgm:prSet presAssocID="{7AA24C66-60BC-4BBB-A4D8-16167BC61D1D}" presName="node" presStyleLbl="node1" presStyleIdx="3" presStyleCnt="5">
        <dgm:presLayoutVars>
          <dgm:bulletEnabled val="1"/>
        </dgm:presLayoutVars>
      </dgm:prSet>
      <dgm:spPr/>
    </dgm:pt>
    <dgm:pt modelId="{78E43CB2-DFC2-4700-94FE-CFA7CA6AE10D}" type="pres">
      <dgm:prSet presAssocID="{75BE6414-6C3B-40CC-9713-C050801E1A13}" presName="parTrans" presStyleLbl="bgSibTrans2D1" presStyleIdx="4" presStyleCnt="5"/>
      <dgm:spPr/>
    </dgm:pt>
    <dgm:pt modelId="{1A224EEC-B579-463C-B9DD-9934A51591FD}" type="pres">
      <dgm:prSet presAssocID="{11CB0D16-5D2E-4EB3-8389-ACE7E77CB361}" presName="node" presStyleLbl="node1" presStyleIdx="4" presStyleCnt="5">
        <dgm:presLayoutVars>
          <dgm:bulletEnabled val="1"/>
        </dgm:presLayoutVars>
      </dgm:prSet>
      <dgm:spPr/>
    </dgm:pt>
  </dgm:ptLst>
  <dgm:cxnLst>
    <dgm:cxn modelId="{57C33014-B1DF-4A27-9BA4-6CCDDEFEE7CA}" srcId="{C491F541-C1A0-4F96-94DD-A6A6D832D1FD}" destId="{B76B0D86-50BB-4A16-897D-D35CFB5620A7}" srcOrd="2" destOrd="0" parTransId="{4567D91D-8227-462E-85DF-C20D2C1CFC1D}" sibTransId="{F66B9E7A-14E5-4C6A-9AC4-1B23B3FA9DDC}"/>
    <dgm:cxn modelId="{DDDCFF24-2BF4-40EB-B64E-8BBEE73C29E8}" type="presOf" srcId="{24BC021A-FE3E-40A2-841F-7CEF0C3EDA90}" destId="{4E0B837B-EFCD-40B2-BE21-19BB63F6281E}" srcOrd="0" destOrd="0" presId="urn:microsoft.com/office/officeart/2005/8/layout/radial4"/>
    <dgm:cxn modelId="{8368B732-D1AB-4187-AADF-EDBAEADF1C57}" srcId="{C491F541-C1A0-4F96-94DD-A6A6D832D1FD}" destId="{6816AFBA-F415-48A2-9B59-EA8D0076DDE8}" srcOrd="0" destOrd="0" parTransId="{24BC021A-FE3E-40A2-841F-7CEF0C3EDA90}" sibTransId="{A29CFD71-F825-479E-A1BB-C9D09D7069D7}"/>
    <dgm:cxn modelId="{268BED37-514C-4A9F-8C5D-5EA86CA1DB64}" type="presOf" srcId="{11CB0D16-5D2E-4EB3-8389-ACE7E77CB361}" destId="{1A224EEC-B579-463C-B9DD-9934A51591FD}" srcOrd="0" destOrd="0" presId="urn:microsoft.com/office/officeart/2005/8/layout/radial4"/>
    <dgm:cxn modelId="{16E9743A-C54C-44A2-A74F-E94A32EA3B75}" type="presOf" srcId="{75BE6414-6C3B-40CC-9713-C050801E1A13}" destId="{78E43CB2-DFC2-4700-94FE-CFA7CA6AE10D}" srcOrd="0" destOrd="0" presId="urn:microsoft.com/office/officeart/2005/8/layout/radial4"/>
    <dgm:cxn modelId="{19D1BD3C-A71E-48E0-8D71-6AA54804C3E8}" srcId="{D21B7DEF-C34A-4048-BC5A-B4DB1C3F7E2D}" destId="{C491F541-C1A0-4F96-94DD-A6A6D832D1FD}" srcOrd="0" destOrd="0" parTransId="{D1008E61-ADC9-408B-8EBB-E20C747C431C}" sibTransId="{14809527-1E9F-4935-9B8B-0FEC6E476EE9}"/>
    <dgm:cxn modelId="{F58C7861-4E3B-4E43-AA03-C57C320768E1}" type="presOf" srcId="{C491F541-C1A0-4F96-94DD-A6A6D832D1FD}" destId="{20A9F256-0804-4071-B055-3CB93480C298}" srcOrd="0" destOrd="0" presId="urn:microsoft.com/office/officeart/2005/8/layout/radial4"/>
    <dgm:cxn modelId="{FA7FA04F-B340-40A2-8E6A-8D29194AE50F}" type="presOf" srcId="{23C8A356-4A6C-4D52-BCFC-125B4BE4D527}" destId="{B9E1FCD6-051F-41C6-84E6-CDFB22505DC0}" srcOrd="0" destOrd="0" presId="urn:microsoft.com/office/officeart/2005/8/layout/radial4"/>
    <dgm:cxn modelId="{03928158-1D17-486B-B432-76939081D0AA}" srcId="{C491F541-C1A0-4F96-94DD-A6A6D832D1FD}" destId="{B8A5344F-2CF9-4503-A838-A9861A751452}" srcOrd="1" destOrd="0" parTransId="{102D3F9D-3356-479C-B474-B0F5DEFBB366}" sibTransId="{00D841C2-9B97-4BD7-A689-73EBEDCEFF72}"/>
    <dgm:cxn modelId="{2254EB79-C903-4310-8430-D920F236BF2B}" type="presOf" srcId="{4567D91D-8227-462E-85DF-C20D2C1CFC1D}" destId="{BB58B5C6-66EA-48B8-87DA-D81DEA9D0F4A}" srcOrd="0" destOrd="0" presId="urn:microsoft.com/office/officeart/2005/8/layout/radial4"/>
    <dgm:cxn modelId="{C363388E-653E-4A8F-BFE7-75085687AA66}" type="presOf" srcId="{7AA24C66-60BC-4BBB-A4D8-16167BC61D1D}" destId="{F71E4EE5-C964-4669-91CD-836274EE8E97}" srcOrd="0" destOrd="0" presId="urn:microsoft.com/office/officeart/2005/8/layout/radial4"/>
    <dgm:cxn modelId="{61C06898-75BA-4C05-82F6-04E86F690D2B}" srcId="{C491F541-C1A0-4F96-94DD-A6A6D832D1FD}" destId="{11CB0D16-5D2E-4EB3-8389-ACE7E77CB361}" srcOrd="4" destOrd="0" parTransId="{75BE6414-6C3B-40CC-9713-C050801E1A13}" sibTransId="{EB8D45F8-3754-4E67-96C5-8775A5BC8569}"/>
    <dgm:cxn modelId="{6B5370A1-250F-4281-8A01-D81BF1137EB1}" type="presOf" srcId="{D21B7DEF-C34A-4048-BC5A-B4DB1C3F7E2D}" destId="{CD26AB97-3F99-43DE-8865-70E2099B7588}" srcOrd="0" destOrd="0" presId="urn:microsoft.com/office/officeart/2005/8/layout/radial4"/>
    <dgm:cxn modelId="{AEF495AD-651C-4908-BC99-C095007BB0EE}" type="presOf" srcId="{B8A5344F-2CF9-4503-A838-A9861A751452}" destId="{01B7CDCB-0022-4BCB-B17F-085809FAFE9A}" srcOrd="0" destOrd="0" presId="urn:microsoft.com/office/officeart/2005/8/layout/radial4"/>
    <dgm:cxn modelId="{0E5E32C8-6BA4-4C91-BC81-D1EA7D18E2BF}" type="presOf" srcId="{B76B0D86-50BB-4A16-897D-D35CFB5620A7}" destId="{496483D3-707B-4DB0-8EB1-7322745D2A16}" srcOrd="0" destOrd="0" presId="urn:microsoft.com/office/officeart/2005/8/layout/radial4"/>
    <dgm:cxn modelId="{AF9D3CD8-1031-4ECD-AF1C-15EB0B17B12A}" srcId="{C491F541-C1A0-4F96-94DD-A6A6D832D1FD}" destId="{7AA24C66-60BC-4BBB-A4D8-16167BC61D1D}" srcOrd="3" destOrd="0" parTransId="{23C8A356-4A6C-4D52-BCFC-125B4BE4D527}" sibTransId="{988140D1-B19C-47B0-B562-012ACD2B0835}"/>
    <dgm:cxn modelId="{F6BB13DF-F08F-455E-AD71-D5B66DF9E723}" type="presOf" srcId="{102D3F9D-3356-479C-B474-B0F5DEFBB366}" destId="{100925EF-9E7F-40C4-B69A-B46DEAC90292}" srcOrd="0" destOrd="0" presId="urn:microsoft.com/office/officeart/2005/8/layout/radial4"/>
    <dgm:cxn modelId="{8B4FADEE-AA89-4059-8229-09B77D60DFAE}" type="presOf" srcId="{6816AFBA-F415-48A2-9B59-EA8D0076DDE8}" destId="{00FD95AC-FBB9-4E96-8387-DD53E69C323C}" srcOrd="0" destOrd="0" presId="urn:microsoft.com/office/officeart/2005/8/layout/radial4"/>
    <dgm:cxn modelId="{493D01C6-0A51-4088-9C5B-E75FA1E450D4}" type="presParOf" srcId="{CD26AB97-3F99-43DE-8865-70E2099B7588}" destId="{20A9F256-0804-4071-B055-3CB93480C298}" srcOrd="0" destOrd="0" presId="urn:microsoft.com/office/officeart/2005/8/layout/radial4"/>
    <dgm:cxn modelId="{E7E7B19B-CB17-413B-AC44-110B765CDFE8}" type="presParOf" srcId="{CD26AB97-3F99-43DE-8865-70E2099B7588}" destId="{4E0B837B-EFCD-40B2-BE21-19BB63F6281E}" srcOrd="1" destOrd="0" presId="urn:microsoft.com/office/officeart/2005/8/layout/radial4"/>
    <dgm:cxn modelId="{C574F94F-D6AE-45F8-BE44-FC6376612272}" type="presParOf" srcId="{CD26AB97-3F99-43DE-8865-70E2099B7588}" destId="{00FD95AC-FBB9-4E96-8387-DD53E69C323C}" srcOrd="2" destOrd="0" presId="urn:microsoft.com/office/officeart/2005/8/layout/radial4"/>
    <dgm:cxn modelId="{D0F89478-AD02-4653-99F5-EE1B5335AA3C}" type="presParOf" srcId="{CD26AB97-3F99-43DE-8865-70E2099B7588}" destId="{100925EF-9E7F-40C4-B69A-B46DEAC90292}" srcOrd="3" destOrd="0" presId="urn:microsoft.com/office/officeart/2005/8/layout/radial4"/>
    <dgm:cxn modelId="{BC50D84C-8AD3-4B32-B728-58BB699762B1}" type="presParOf" srcId="{CD26AB97-3F99-43DE-8865-70E2099B7588}" destId="{01B7CDCB-0022-4BCB-B17F-085809FAFE9A}" srcOrd="4" destOrd="0" presId="urn:microsoft.com/office/officeart/2005/8/layout/radial4"/>
    <dgm:cxn modelId="{B3C17B27-3F89-4AC3-9357-207505BE95AB}" type="presParOf" srcId="{CD26AB97-3F99-43DE-8865-70E2099B7588}" destId="{BB58B5C6-66EA-48B8-87DA-D81DEA9D0F4A}" srcOrd="5" destOrd="0" presId="urn:microsoft.com/office/officeart/2005/8/layout/radial4"/>
    <dgm:cxn modelId="{9223F0ED-DB13-4F82-B807-3D4970AD8C57}" type="presParOf" srcId="{CD26AB97-3F99-43DE-8865-70E2099B7588}" destId="{496483D3-707B-4DB0-8EB1-7322745D2A16}" srcOrd="6" destOrd="0" presId="urn:microsoft.com/office/officeart/2005/8/layout/radial4"/>
    <dgm:cxn modelId="{0138C23A-9C52-4E23-9199-FD5280F0485D}" type="presParOf" srcId="{CD26AB97-3F99-43DE-8865-70E2099B7588}" destId="{B9E1FCD6-051F-41C6-84E6-CDFB22505DC0}" srcOrd="7" destOrd="0" presId="urn:microsoft.com/office/officeart/2005/8/layout/radial4"/>
    <dgm:cxn modelId="{9A6ACE73-7766-4E6C-9ED8-ECB26BF82CFA}" type="presParOf" srcId="{CD26AB97-3F99-43DE-8865-70E2099B7588}" destId="{F71E4EE5-C964-4669-91CD-836274EE8E97}" srcOrd="8" destOrd="0" presId="urn:microsoft.com/office/officeart/2005/8/layout/radial4"/>
    <dgm:cxn modelId="{804DB908-0CF6-47C0-A53D-2B72B938D7F9}" type="presParOf" srcId="{CD26AB97-3F99-43DE-8865-70E2099B7588}" destId="{78E43CB2-DFC2-4700-94FE-CFA7CA6AE10D}" srcOrd="9" destOrd="0" presId="urn:microsoft.com/office/officeart/2005/8/layout/radial4"/>
    <dgm:cxn modelId="{FE410657-1025-40A4-8091-72ABC4232364}" type="presParOf" srcId="{CD26AB97-3F99-43DE-8865-70E2099B7588}" destId="{1A224EEC-B579-463C-B9DD-9934A51591FD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9F256-0804-4071-B055-3CB93480C298}">
      <dsp:nvSpPr>
        <dsp:cNvPr id="0" name=""/>
        <dsp:cNvSpPr/>
      </dsp:nvSpPr>
      <dsp:spPr>
        <a:xfrm>
          <a:off x="2509836" y="2015661"/>
          <a:ext cx="1757363" cy="14920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/>
              <a:cs typeface="Times New Roman"/>
            </a:rPr>
            <a:t>   ↑ Vector transmission</a:t>
          </a:r>
          <a:endParaRPr lang="en-US" sz="1800" kern="1200" dirty="0"/>
        </a:p>
      </dsp:txBody>
      <dsp:txXfrm>
        <a:off x="2767196" y="2234170"/>
        <a:ext cx="1242643" cy="1055055"/>
      </dsp:txXfrm>
    </dsp:sp>
    <dsp:sp modelId="{4E0B837B-EFCD-40B2-BE21-19BB63F6281E}">
      <dsp:nvSpPr>
        <dsp:cNvPr id="0" name=""/>
        <dsp:cNvSpPr/>
      </dsp:nvSpPr>
      <dsp:spPr>
        <a:xfrm rot="10800000">
          <a:off x="1194447" y="2549078"/>
          <a:ext cx="1243042" cy="42524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D95AC-FBB9-4E96-8387-DD53E69C323C}">
      <dsp:nvSpPr>
        <dsp:cNvPr id="0" name=""/>
        <dsp:cNvSpPr/>
      </dsp:nvSpPr>
      <dsp:spPr>
        <a:xfrm>
          <a:off x="485712" y="2194710"/>
          <a:ext cx="1417469" cy="11339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Climate change</a:t>
          </a:r>
        </a:p>
      </dsp:txBody>
      <dsp:txXfrm>
        <a:off x="518925" y="2227923"/>
        <a:ext cx="1351043" cy="1067549"/>
      </dsp:txXfrm>
    </dsp:sp>
    <dsp:sp modelId="{100925EF-9E7F-40C4-B69A-B46DEAC90292}">
      <dsp:nvSpPr>
        <dsp:cNvPr id="0" name=""/>
        <dsp:cNvSpPr/>
      </dsp:nvSpPr>
      <dsp:spPr>
        <a:xfrm rot="13500000">
          <a:off x="1644738" y="1461979"/>
          <a:ext cx="1313363" cy="42524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1932342"/>
            <a:satOff val="-20663"/>
            <a:lumOff val="5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B7CDCB-0022-4BCB-B17F-085809FAFE9A}">
      <dsp:nvSpPr>
        <dsp:cNvPr id="0" name=""/>
        <dsp:cNvSpPr/>
      </dsp:nvSpPr>
      <dsp:spPr>
        <a:xfrm>
          <a:off x="1128341" y="643268"/>
          <a:ext cx="1417469" cy="1133975"/>
        </a:xfrm>
        <a:prstGeom prst="roundRect">
          <a:avLst>
            <a:gd name="adj" fmla="val 10000"/>
          </a:avLst>
        </a:prstGeom>
        <a:solidFill>
          <a:schemeClr val="accent2">
            <a:hueOff val="1932342"/>
            <a:satOff val="-20663"/>
            <a:lumOff val="5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Population growth</a:t>
          </a:r>
        </a:p>
      </dsp:txBody>
      <dsp:txXfrm>
        <a:off x="1161554" y="676481"/>
        <a:ext cx="1351043" cy="1067549"/>
      </dsp:txXfrm>
    </dsp:sp>
    <dsp:sp modelId="{BB58B5C6-66EA-48B8-87DA-D81DEA9D0F4A}">
      <dsp:nvSpPr>
        <dsp:cNvPr id="0" name=""/>
        <dsp:cNvSpPr/>
      </dsp:nvSpPr>
      <dsp:spPr>
        <a:xfrm rot="16217272">
          <a:off x="2711595" y="1038869"/>
          <a:ext cx="1369020" cy="42524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3864684"/>
            <a:satOff val="-41326"/>
            <a:lumOff val="10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6483D3-707B-4DB0-8EB1-7322745D2A16}">
      <dsp:nvSpPr>
        <dsp:cNvPr id="0" name=""/>
        <dsp:cNvSpPr/>
      </dsp:nvSpPr>
      <dsp:spPr>
        <a:xfrm>
          <a:off x="2690810" y="0"/>
          <a:ext cx="1417469" cy="1133975"/>
        </a:xfrm>
        <a:prstGeom prst="roundRect">
          <a:avLst>
            <a:gd name="adj" fmla="val 10000"/>
          </a:avLst>
        </a:prstGeom>
        <a:solidFill>
          <a:schemeClr val="accent2">
            <a:hueOff val="3864684"/>
            <a:satOff val="-41326"/>
            <a:lumOff val="1078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Unplanned </a:t>
          </a:r>
          <a:r>
            <a:rPr lang="en-US" sz="1600" kern="1200" dirty="0" err="1"/>
            <a:t>urbanisation</a:t>
          </a:r>
          <a:endParaRPr lang="en-US" sz="1600" kern="1200" dirty="0"/>
        </a:p>
      </dsp:txBody>
      <dsp:txXfrm>
        <a:off x="2724023" y="33213"/>
        <a:ext cx="1351043" cy="1067549"/>
      </dsp:txXfrm>
    </dsp:sp>
    <dsp:sp modelId="{B9E1FCD6-051F-41C6-84E6-CDFB22505DC0}">
      <dsp:nvSpPr>
        <dsp:cNvPr id="0" name=""/>
        <dsp:cNvSpPr/>
      </dsp:nvSpPr>
      <dsp:spPr>
        <a:xfrm rot="18900000">
          <a:off x="3818935" y="1461979"/>
          <a:ext cx="1313363" cy="42524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5797025"/>
            <a:satOff val="-61990"/>
            <a:lumOff val="16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1E4EE5-C964-4669-91CD-836274EE8E97}">
      <dsp:nvSpPr>
        <dsp:cNvPr id="0" name=""/>
        <dsp:cNvSpPr/>
      </dsp:nvSpPr>
      <dsp:spPr>
        <a:xfrm>
          <a:off x="4231226" y="643268"/>
          <a:ext cx="1417469" cy="1133975"/>
        </a:xfrm>
        <a:prstGeom prst="roundRect">
          <a:avLst>
            <a:gd name="adj" fmla="val 10000"/>
          </a:avLst>
        </a:prstGeom>
        <a:solidFill>
          <a:schemeClr val="accent2">
            <a:hueOff val="5797025"/>
            <a:satOff val="-61990"/>
            <a:lumOff val="16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Increase in air travel</a:t>
          </a:r>
        </a:p>
      </dsp:txBody>
      <dsp:txXfrm>
        <a:off x="4264439" y="676481"/>
        <a:ext cx="1351043" cy="1067549"/>
      </dsp:txXfrm>
    </dsp:sp>
    <dsp:sp modelId="{78E43CB2-DFC2-4700-94FE-CFA7CA6AE10D}">
      <dsp:nvSpPr>
        <dsp:cNvPr id="0" name=""/>
        <dsp:cNvSpPr/>
      </dsp:nvSpPr>
      <dsp:spPr>
        <a:xfrm>
          <a:off x="4339546" y="2549078"/>
          <a:ext cx="1243042" cy="42524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7729367"/>
            <a:satOff val="-82653"/>
            <a:lumOff val="2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224EEC-B579-463C-B9DD-9934A51591FD}">
      <dsp:nvSpPr>
        <dsp:cNvPr id="0" name=""/>
        <dsp:cNvSpPr/>
      </dsp:nvSpPr>
      <dsp:spPr>
        <a:xfrm>
          <a:off x="4873854" y="2194710"/>
          <a:ext cx="1417469" cy="1133975"/>
        </a:xfrm>
        <a:prstGeom prst="roundRect">
          <a:avLst>
            <a:gd name="adj" fmla="val 10000"/>
          </a:avLst>
        </a:prstGeom>
        <a:solidFill>
          <a:schemeClr val="accent2">
            <a:hueOff val="7729367"/>
            <a:satOff val="-82653"/>
            <a:lumOff val="215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Improper H</a:t>
          </a:r>
          <a:r>
            <a:rPr lang="en-US" sz="1600" kern="1200" baseline="-25000" dirty="0"/>
            <a:t>2</a:t>
          </a:r>
          <a:r>
            <a:rPr lang="en-US" sz="1600" kern="1200" baseline="0" dirty="0"/>
            <a:t>O storage</a:t>
          </a:r>
          <a:endParaRPr lang="en-US" sz="1600" kern="1200" dirty="0"/>
        </a:p>
      </dsp:txBody>
      <dsp:txXfrm>
        <a:off x="4907067" y="2227923"/>
        <a:ext cx="1351043" cy="1067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07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D4217BF-7537-4F8D-97CA-00F50364E32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149C8AE-1A7B-425E-A58E-5034E58A1FA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217BF-7537-4F8D-97CA-00F50364E32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C8AE-1A7B-425E-A58E-5034E58A1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217BF-7537-4F8D-97CA-00F50364E32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C8AE-1A7B-425E-A58E-5034E58A1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217BF-7537-4F8D-97CA-00F50364E32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C8AE-1A7B-425E-A58E-5034E58A1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217BF-7537-4F8D-97CA-00F50364E32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C8AE-1A7B-425E-A58E-5034E58A1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217BF-7537-4F8D-97CA-00F50364E32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C8AE-1A7B-425E-A58E-5034E58A1F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217BF-7537-4F8D-97CA-00F50364E32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C8AE-1A7B-425E-A58E-5034E58A1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217BF-7537-4F8D-97CA-00F50364E32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C8AE-1A7B-425E-A58E-5034E58A1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217BF-7537-4F8D-97CA-00F50364E32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C8AE-1A7B-425E-A58E-5034E58A1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217BF-7537-4F8D-97CA-00F50364E32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C8AE-1A7B-425E-A58E-5034E58A1FA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217BF-7537-4F8D-97CA-00F50364E32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C8AE-1A7B-425E-A58E-5034E58A1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D4217BF-7537-4F8D-97CA-00F50364E32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149C8AE-1A7B-425E-A58E-5034E58A1F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2438400"/>
            <a:ext cx="3313355" cy="1702160"/>
          </a:xfrm>
        </p:spPr>
        <p:txBody>
          <a:bodyPr>
            <a:noAutofit/>
          </a:bodyPr>
          <a:lstStyle/>
          <a:p>
            <a:r>
              <a:rPr lang="en-US" sz="6000" dirty="0"/>
              <a:t>DENGUE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2800" dirty="0"/>
          </a:p>
          <a:p>
            <a:r>
              <a:rPr lang="en-US" sz="2800" dirty="0"/>
              <a:t>          Dr. Dinesh. K</a:t>
            </a:r>
          </a:p>
        </p:txBody>
      </p:sp>
    </p:spTree>
    <p:extLst>
      <p:ext uri="{BB962C8B-B14F-4D97-AF65-F5344CB8AC3E}">
        <p14:creationId xmlns:p14="http://schemas.microsoft.com/office/powerpoint/2010/main" val="3347761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7AC34-ADD8-7649-B302-ACB320E9C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/>
              <a:t>FEBRILE PHASE</a:t>
            </a:r>
            <a:endParaRPr lang="en-US" sz="36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091EE-28EA-9646-9217-718EF14F0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endParaRPr lang="en-IN" dirty="0"/>
          </a:p>
          <a:p>
            <a:pPr>
              <a:buFont typeface="Wingdings" charset="2"/>
              <a:buChar char="ü"/>
            </a:pPr>
            <a:r>
              <a:rPr lang="en-IN" dirty="0"/>
              <a:t>Lasts 2-7 days</a:t>
            </a:r>
          </a:p>
          <a:p>
            <a:pPr>
              <a:buFont typeface="Wingdings" charset="2"/>
              <a:buChar char="ü"/>
            </a:pPr>
            <a:r>
              <a:rPr lang="en-IN" dirty="0"/>
              <a:t>facial  flushing, skin  erythema, generalised body ache, myalgia, arthralgia  and headache can be seen</a:t>
            </a:r>
          </a:p>
          <a:p>
            <a:pPr>
              <a:buFont typeface="Wingdings" charset="2"/>
              <a:buChar char="ü"/>
            </a:pPr>
            <a:r>
              <a:rPr lang="en-IN" dirty="0"/>
              <a:t>Positive tourniquet  test  in  this  phase  increases  the probability  of  dengue</a:t>
            </a:r>
          </a:p>
          <a:p>
            <a:pPr>
              <a:buFont typeface="Wingdings" charset="2"/>
              <a:buChar char="ü"/>
            </a:pPr>
            <a:r>
              <a:rPr lang="en-IN" dirty="0"/>
              <a:t>Mild </a:t>
            </a:r>
            <a:r>
              <a:rPr lang="en-IN" dirty="0" err="1"/>
              <a:t>haemorrhagic</a:t>
            </a:r>
            <a:r>
              <a:rPr lang="en-IN" dirty="0"/>
              <a:t> manifestations  like petechiae and  mucosal membrane  bleeding (e.g.  nose  and  gums)  may be seen</a:t>
            </a:r>
          </a:p>
          <a:p>
            <a:pPr>
              <a:buFont typeface="Wingdings" charset="2"/>
              <a:buChar char="ü"/>
            </a:pPr>
            <a:r>
              <a:rPr lang="en-IN" dirty="0"/>
              <a:t>Progressive decrease  in  total  white  cell count is earliest lab finding</a:t>
            </a:r>
          </a:p>
        </p:txBody>
      </p:sp>
    </p:spTree>
    <p:extLst>
      <p:ext uri="{BB962C8B-B14F-4D97-AF65-F5344CB8AC3E}">
        <p14:creationId xmlns:p14="http://schemas.microsoft.com/office/powerpoint/2010/main" val="999615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895CD-0F1F-FD44-A807-DADBDFD6D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/>
              <a:t>CRITICAL PHASE</a:t>
            </a:r>
            <a:endParaRPr lang="en-US" sz="36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885F0-E4CC-C642-8F4D-780B3E0FD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705" y="1996861"/>
            <a:ext cx="6777317" cy="3935159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endParaRPr lang="en-IN" dirty="0"/>
          </a:p>
          <a:p>
            <a:pPr>
              <a:buFont typeface="Wingdings" charset="2"/>
              <a:buChar char="ü"/>
            </a:pPr>
            <a:r>
              <a:rPr lang="en-IN" dirty="0"/>
              <a:t>Progressive  leukopenia followed  by  a  rapid  decrease  in  platelet  count  usually  precedes plasma leakage</a:t>
            </a:r>
          </a:p>
          <a:p>
            <a:pPr>
              <a:buFont typeface="Wingdings" charset="2"/>
              <a:buChar char="ü"/>
            </a:pPr>
            <a:r>
              <a:rPr lang="en-IN" dirty="0"/>
              <a:t>Period  of  clinically  significant  plasma  leakage usually lasts 24–48 hours</a:t>
            </a:r>
          </a:p>
          <a:p>
            <a:pPr>
              <a:buFont typeface="Wingdings" charset="2"/>
              <a:buChar char="ü"/>
            </a:pPr>
            <a:r>
              <a:rPr lang="en-IN" dirty="0"/>
              <a:t>Pleural  effusion  and ascites  may  be  clinically  detectable</a:t>
            </a:r>
          </a:p>
          <a:p>
            <a:pPr>
              <a:buFont typeface="Wingdings" charset="2"/>
              <a:buChar char="ü"/>
            </a:pPr>
            <a:r>
              <a:rPr lang="en-IN" dirty="0"/>
              <a:t>Shock  occurs  when  a  critical  volume  of  plasma  is  lost  through  leakage</a:t>
            </a:r>
          </a:p>
          <a:p>
            <a:pPr>
              <a:buFont typeface="Wingdings" charset="2"/>
              <a:buChar char="ü"/>
            </a:pPr>
            <a:r>
              <a:rPr lang="en-IN" dirty="0"/>
              <a:t>Diastolic BP rises causing narrow pulse BP initially , prior to hypotensive shock</a:t>
            </a:r>
          </a:p>
          <a:p>
            <a:pPr>
              <a:buFont typeface="Wingdings" charset="2"/>
              <a:buChar char="ü"/>
            </a:pPr>
            <a:endParaRPr lang="en-IN" dirty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74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15AE0-9811-5D4E-B3B3-EB0B9CC80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/>
              <a:t>RECOVERY PHASE </a:t>
            </a:r>
            <a:endParaRPr lang="en-US" sz="36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69093-06B2-FC47-8EE9-82532E331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endParaRPr lang="en-IN" dirty="0"/>
          </a:p>
          <a:p>
            <a:pPr>
              <a:buFont typeface="Wingdings" charset="2"/>
              <a:buChar char="ü"/>
            </a:pPr>
            <a:r>
              <a:rPr lang="en-IN" dirty="0"/>
              <a:t>Extravascular compartment  fluid  takes  place  in  the  following  48–72  hours</a:t>
            </a:r>
          </a:p>
          <a:p>
            <a:pPr>
              <a:buFont typeface="Wingdings" charset="2"/>
              <a:buChar char="ü"/>
            </a:pPr>
            <a:r>
              <a:rPr lang="en-IN" dirty="0"/>
              <a:t>General well-being  improves,  appetite  returns,  gastrointestinal  symptoms  abate,  </a:t>
            </a:r>
            <a:r>
              <a:rPr lang="en-IN" dirty="0" err="1"/>
              <a:t>haemodynamic</a:t>
            </a:r>
            <a:r>
              <a:rPr lang="en-IN" dirty="0"/>
              <a:t> status  </a:t>
            </a:r>
            <a:r>
              <a:rPr lang="en-IN" dirty="0" err="1"/>
              <a:t>stabilizes</a:t>
            </a:r>
            <a:r>
              <a:rPr lang="en-IN" dirty="0"/>
              <a:t>  and  diuresis  ensues</a:t>
            </a:r>
          </a:p>
          <a:p>
            <a:pPr>
              <a:buFont typeface="Wingdings" charset="2"/>
              <a:buChar char="ü"/>
            </a:pPr>
            <a:r>
              <a:rPr lang="en-IN" dirty="0" err="1"/>
              <a:t>Generalized</a:t>
            </a:r>
            <a:r>
              <a:rPr lang="en-IN" dirty="0"/>
              <a:t>  pruritus with recovery rash may be seen</a:t>
            </a:r>
          </a:p>
          <a:p>
            <a:pPr>
              <a:buFont typeface="Wingdings" charset="2"/>
              <a:buChar char="ü"/>
            </a:pPr>
            <a:r>
              <a:rPr lang="en-IN" dirty="0"/>
              <a:t>Respiratory  distress  from  massive  pleural  effusion  and  ascites  will  occur  at  any  time  if excessive  intravenous  fluids  have  been  administered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06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E1725-0993-C64C-8082-413721E95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/>
              <a:t>SEVERE DENGUE</a:t>
            </a:r>
            <a:endParaRPr lang="en-US" sz="36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12495-B300-3945-ACFE-26598EC9A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/>
              <a:t>Initial  stage  of  shock, the  compensatory  mechanism  which  maintains  a  normal  systolic  blood  pressure  also produces  tachycardia  and  peripheral  vasoconstriction </a:t>
            </a:r>
          </a:p>
          <a:p>
            <a:r>
              <a:rPr lang="en-IN" dirty="0"/>
              <a:t>Diastolic  pressure  rises  towards  the  systolic  pressure  and  the  pulse  pressure  narrows </a:t>
            </a:r>
          </a:p>
          <a:p>
            <a:r>
              <a:rPr lang="en-IN" dirty="0"/>
              <a:t>Finally,  there  is  decompensation  and  both pressures  disappear  abruptly</a:t>
            </a:r>
          </a:p>
          <a:p>
            <a:r>
              <a:rPr lang="en-IN" dirty="0"/>
              <a:t>Prolonged  hypotensive  shock  and  hypoxia  may  lead  to multi-organ failure </a:t>
            </a:r>
          </a:p>
          <a:p>
            <a:r>
              <a:rPr lang="en-IN" dirty="0"/>
              <a:t>Major bleeding almost  always associated  with  profound  shock  since  this,  in  combination  with  </a:t>
            </a:r>
            <a:r>
              <a:rPr lang="en-IN" dirty="0" err="1"/>
              <a:t>thrombocytopaenia</a:t>
            </a:r>
            <a:r>
              <a:rPr lang="en-IN" dirty="0"/>
              <a:t>, hypoxia  and  acidosis,  can  lead  to  multiple  organ  failure  and  advanced  disseminated intravascular  coagulation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8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762000"/>
            <a:ext cx="7239000" cy="5486400"/>
          </a:xfrm>
        </p:spPr>
      </p:pic>
    </p:spTree>
    <p:extLst>
      <p:ext uri="{BB962C8B-B14F-4D97-AF65-F5344CB8AC3E}">
        <p14:creationId xmlns:p14="http://schemas.microsoft.com/office/powerpoint/2010/main" val="1585973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INVESTIGATIONS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VIROLOGICAL –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RT-PCR ( costly )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NS1Ag ELISA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SEROLOGICAL</a:t>
            </a: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IgM</a:t>
            </a:r>
            <a:r>
              <a:rPr lang="en-US" dirty="0">
                <a:latin typeface="Arial" pitchFamily="34" charset="0"/>
                <a:cs typeface="Arial" pitchFamily="34" charset="0"/>
              </a:rPr>
              <a:t> ELISA </a:t>
            </a: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IgM</a:t>
            </a:r>
            <a:r>
              <a:rPr lang="en-US" dirty="0">
                <a:latin typeface="Arial" pitchFamily="34" charset="0"/>
                <a:cs typeface="Arial" pitchFamily="34" charset="0"/>
              </a:rPr>
              <a:t> antibodies are detectable ~1 week after infection and are highest at 2 to 4 weeks after the onset of illness</a:t>
            </a:r>
          </a:p>
        </p:txBody>
      </p:sp>
    </p:spTree>
    <p:extLst>
      <p:ext uri="{BB962C8B-B14F-4D97-AF65-F5344CB8AC3E}">
        <p14:creationId xmlns:p14="http://schemas.microsoft.com/office/powerpoint/2010/main" val="666446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INVESTIGATIONS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CBC – </a:t>
            </a:r>
            <a:r>
              <a:rPr lang="en-US" dirty="0" err="1"/>
              <a:t>Hb</a:t>
            </a:r>
            <a:r>
              <a:rPr lang="en-US" dirty="0"/>
              <a:t> , PCV, </a:t>
            </a:r>
            <a:r>
              <a:rPr lang="en-US" dirty="0" err="1"/>
              <a:t>plt</a:t>
            </a:r>
            <a:endParaRPr lang="en-US" dirty="0"/>
          </a:p>
          <a:p>
            <a:r>
              <a:rPr lang="en-US" dirty="0"/>
              <a:t>LFT</a:t>
            </a:r>
          </a:p>
          <a:p>
            <a:r>
              <a:rPr lang="en-US" dirty="0"/>
              <a:t>RFT</a:t>
            </a:r>
          </a:p>
          <a:p>
            <a:r>
              <a:rPr lang="en-US" dirty="0"/>
              <a:t>RBS</a:t>
            </a:r>
          </a:p>
          <a:p>
            <a:r>
              <a:rPr lang="en-US" dirty="0"/>
              <a:t>CXR</a:t>
            </a:r>
          </a:p>
          <a:p>
            <a:r>
              <a:rPr lang="en-US" dirty="0"/>
              <a:t>USG- abdomen</a:t>
            </a:r>
          </a:p>
          <a:p>
            <a:r>
              <a:rPr lang="en-US" dirty="0"/>
              <a:t>PT-INR, </a:t>
            </a:r>
            <a:r>
              <a:rPr lang="en-US" dirty="0" err="1"/>
              <a:t>aPTT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858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specific treatment for dengue fever</a:t>
            </a:r>
          </a:p>
          <a:p>
            <a:r>
              <a:rPr lang="en-US" dirty="0" err="1"/>
              <a:t>Paracetamol</a:t>
            </a:r>
            <a:r>
              <a:rPr lang="en-US" dirty="0"/>
              <a:t> for fever</a:t>
            </a:r>
          </a:p>
          <a:p>
            <a:r>
              <a:rPr lang="en-US" dirty="0"/>
              <a:t>Fluids administration depending upon clinical phase</a:t>
            </a:r>
          </a:p>
        </p:txBody>
      </p:sp>
    </p:spTree>
    <p:extLst>
      <p:ext uri="{BB962C8B-B14F-4D97-AF65-F5344CB8AC3E}">
        <p14:creationId xmlns:p14="http://schemas.microsoft.com/office/powerpoint/2010/main" val="1216223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762001"/>
            <a:ext cx="67056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165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838200"/>
            <a:ext cx="68580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756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Arial Black" pitchFamily="34" charset="0"/>
              </a:rPr>
              <a:t>DENGUE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700" b="1" dirty="0"/>
              <a:t>Mosquito-borne viral disease</a:t>
            </a:r>
          </a:p>
          <a:p>
            <a:pPr>
              <a:lnSpc>
                <a:spcPct val="150000"/>
              </a:lnSpc>
            </a:pPr>
            <a:r>
              <a:rPr lang="en-US" sz="1700" b="1" dirty="0" err="1"/>
              <a:t>Flaviviridae</a:t>
            </a:r>
            <a:r>
              <a:rPr lang="en-US" sz="1700" b="1" dirty="0"/>
              <a:t> family – Serotypes includes DENV-1, DENV-2, DENV-3 and DENV-4</a:t>
            </a:r>
          </a:p>
          <a:p>
            <a:pPr>
              <a:lnSpc>
                <a:spcPct val="150000"/>
              </a:lnSpc>
            </a:pPr>
            <a:r>
              <a:rPr lang="en-US" sz="1700" b="1" dirty="0"/>
              <a:t>Transmitted by female mosquitoes mainly of the species </a:t>
            </a:r>
            <a:r>
              <a:rPr lang="en-US" sz="1700" b="1" i="1" dirty="0" err="1"/>
              <a:t>Aedes</a:t>
            </a:r>
            <a:r>
              <a:rPr lang="en-US" sz="1700" b="1" i="1" dirty="0"/>
              <a:t> </a:t>
            </a:r>
            <a:r>
              <a:rPr lang="en-US" sz="1700" b="1" i="1" dirty="0" err="1"/>
              <a:t>aegypti</a:t>
            </a:r>
            <a:endParaRPr lang="en-US" sz="1700" b="1" i="1" dirty="0"/>
          </a:p>
          <a:p>
            <a:pPr>
              <a:lnSpc>
                <a:spcPct val="150000"/>
              </a:lnSpc>
            </a:pPr>
            <a:r>
              <a:rPr lang="en-US" sz="1700" b="1" dirty="0"/>
              <a:t>Ranges from subclinical disease to severe flu-like symptoms </a:t>
            </a:r>
          </a:p>
          <a:p>
            <a:pPr>
              <a:lnSpc>
                <a:spcPct val="150000"/>
              </a:lnSpc>
            </a:pPr>
            <a:r>
              <a:rPr lang="en-US" sz="1700" b="1" dirty="0"/>
              <a:t>Rarely, people develop severe dengue</a:t>
            </a:r>
          </a:p>
          <a:p>
            <a:pPr>
              <a:lnSpc>
                <a:spcPct val="150000"/>
              </a:lnSpc>
            </a:pPr>
            <a:r>
              <a:rPr lang="en-US" sz="1700" b="1" dirty="0"/>
              <a:t>At risk population is about 50% of world [ 70% in Asia ]</a:t>
            </a:r>
          </a:p>
        </p:txBody>
      </p:sp>
    </p:spTree>
    <p:extLst>
      <p:ext uri="{BB962C8B-B14F-4D97-AF65-F5344CB8AC3E}">
        <p14:creationId xmlns:p14="http://schemas.microsoft.com/office/powerpoint/2010/main" val="18236329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Platelets in Dengue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Bone marrow depression</a:t>
            </a:r>
          </a:p>
          <a:p>
            <a:r>
              <a:rPr lang="en-US" dirty="0"/>
              <a:t>Increased apoptosis stimulated by DENV</a:t>
            </a:r>
          </a:p>
          <a:p>
            <a:r>
              <a:rPr lang="en-US" dirty="0"/>
              <a:t>Platelet antibodies</a:t>
            </a:r>
          </a:p>
          <a:p>
            <a:r>
              <a:rPr lang="en-US" dirty="0" err="1"/>
              <a:t>Thrombasthenia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358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DENGUE VACCINE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 PHASE 3 HUMAN trials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All 4 DENV strains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3 dose regimen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Found more effective in children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124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14600"/>
            <a:ext cx="6637468" cy="1362075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THANK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00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 Black" pitchFamily="34" charset="0"/>
              </a:rPr>
              <a:t>FACTORS – DENGUE RISE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912310"/>
              </p:ext>
            </p:extLst>
          </p:nvPr>
        </p:nvGraphicFramePr>
        <p:xfrm>
          <a:off x="1219200" y="21336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1640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TRANSMISSION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Mosquito-to-human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Extrinsic incubation period (EIP). The EIP takes about 8-12 </a:t>
            </a:r>
            <a:r>
              <a:rPr lang="en-IN" dirty="0">
                <a:latin typeface="Arial" pitchFamily="34" charset="0"/>
                <a:cs typeface="Arial" pitchFamily="34" charset="0"/>
              </a:rPr>
              <a:t>days</a:t>
            </a:r>
          </a:p>
          <a:p>
            <a:r>
              <a:rPr lang="en-IN" dirty="0">
                <a:latin typeface="Arial" pitchFamily="34" charset="0"/>
                <a:cs typeface="Arial" pitchFamily="34" charset="0"/>
              </a:rPr>
              <a:t>Intrinsic incubation period ranges from 3-14 day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Ambient temperature is between 25-28°C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Trans-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ovarial</a:t>
            </a:r>
            <a:r>
              <a:rPr lang="en-US" dirty="0">
                <a:latin typeface="Arial" pitchFamily="34" charset="0"/>
                <a:cs typeface="Arial" pitchFamily="34" charset="0"/>
              </a:rPr>
              <a:t> infection present</a:t>
            </a: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A.aegypti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brreds</a:t>
            </a:r>
            <a:r>
              <a:rPr lang="en-US" dirty="0">
                <a:latin typeface="Arial" pitchFamily="34" charset="0"/>
                <a:cs typeface="Arial" pitchFamily="34" charset="0"/>
              </a:rPr>
              <a:t> in stagnant clear water sources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Feeds in dawn and dusk timings</a:t>
            </a:r>
          </a:p>
        </p:txBody>
      </p:sp>
    </p:spTree>
    <p:extLst>
      <p:ext uri="{BB962C8B-B14F-4D97-AF65-F5344CB8AC3E}">
        <p14:creationId xmlns:p14="http://schemas.microsoft.com/office/powerpoint/2010/main" val="2565604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Human-to-mosquito transmission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Can occur 2 days before someone shows symptoms of the illness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, up to 2 days after the fever has resolved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Risk of mosquito infection is positively associated with high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viremia</a:t>
            </a:r>
            <a:r>
              <a:rPr lang="en-US" dirty="0">
                <a:latin typeface="Arial" pitchFamily="34" charset="0"/>
                <a:cs typeface="Arial" pitchFamily="34" charset="0"/>
              </a:rPr>
              <a:t> and high fever</a:t>
            </a: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Viremia</a:t>
            </a:r>
            <a:r>
              <a:rPr lang="en-US" dirty="0">
                <a:latin typeface="Arial" pitchFamily="34" charset="0"/>
                <a:cs typeface="Arial" pitchFamily="34" charset="0"/>
              </a:rPr>
              <a:t> lasts for about 4-5 days, but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viremia</a:t>
            </a:r>
            <a:r>
              <a:rPr lang="en-US" dirty="0">
                <a:latin typeface="Arial" pitchFamily="34" charset="0"/>
                <a:cs typeface="Arial" pitchFamily="34" charset="0"/>
              </a:rPr>
              <a:t> can last as long as 12 days</a:t>
            </a: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Materno</a:t>
            </a:r>
            <a:r>
              <a:rPr lang="en-US" dirty="0">
                <a:latin typeface="Arial" pitchFamily="34" charset="0"/>
                <a:cs typeface="Arial" pitchFamily="34" charset="0"/>
              </a:rPr>
              <a:t>-Fetal - pre-term birth, low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birthweight</a:t>
            </a:r>
            <a:r>
              <a:rPr lang="en-US" dirty="0">
                <a:latin typeface="Arial" pitchFamily="34" charset="0"/>
                <a:cs typeface="Arial" pitchFamily="34" charset="0"/>
              </a:rPr>
              <a:t>, and fetal distress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679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94BC6-B29C-E640-A743-65B850921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/>
              <a:t>DENGUE - PATHOGENESIS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B0012-1581-0A40-BB3B-B04822A6B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>
                <a:solidFill>
                  <a:schemeClr val="bg2">
                    <a:lumMod val="50000"/>
                  </a:schemeClr>
                </a:solidFill>
              </a:rPr>
              <a:t>Immune mediated damage</a:t>
            </a:r>
          </a:p>
          <a:p>
            <a:r>
              <a:rPr lang="en-IN" sz="2200">
                <a:solidFill>
                  <a:schemeClr val="bg2">
                    <a:lumMod val="50000"/>
                  </a:schemeClr>
                </a:solidFill>
              </a:rPr>
              <a:t>DENV specific T cells appear protective</a:t>
            </a:r>
          </a:p>
          <a:p>
            <a:r>
              <a:rPr lang="en-IN" sz="2200">
                <a:solidFill>
                  <a:schemeClr val="bg2">
                    <a:lumMod val="50000"/>
                  </a:schemeClr>
                </a:solidFill>
              </a:rPr>
              <a:t>Cytokine storm heralds onset of vascular leakage</a:t>
            </a:r>
          </a:p>
          <a:p>
            <a:r>
              <a:rPr lang="en-IN" sz="2200">
                <a:solidFill>
                  <a:schemeClr val="bg2">
                    <a:lumMod val="50000"/>
                  </a:schemeClr>
                </a:solidFill>
              </a:rPr>
              <a:t>Dendritic cells, monocytes, macrophages – predominant sources of cytokines</a:t>
            </a:r>
          </a:p>
          <a:p>
            <a:r>
              <a:rPr lang="en-IN" sz="2200">
                <a:solidFill>
                  <a:schemeClr val="bg2">
                    <a:lumMod val="50000"/>
                  </a:schemeClr>
                </a:solidFill>
              </a:rPr>
              <a:t>Target for vascular leakage – postcapillary venules</a:t>
            </a:r>
          </a:p>
          <a:p>
            <a:endParaRPr lang="en-IN" sz="2200">
              <a:solidFill>
                <a:schemeClr val="bg2">
                  <a:lumMod val="50000"/>
                </a:schemeClr>
              </a:solidFill>
            </a:endParaRPr>
          </a:p>
          <a:p>
            <a:endParaRPr lang="en-IN">
              <a:solidFill>
                <a:schemeClr val="bg2">
                  <a:lumMod val="50000"/>
                </a:schemeClr>
              </a:solidFill>
            </a:endParaRPr>
          </a:p>
          <a:p>
            <a:endParaRPr lang="en-IN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74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143000"/>
          </a:xfrm>
        </p:spPr>
        <p:txBody>
          <a:bodyPr/>
          <a:lstStyle/>
          <a:p>
            <a:pPr algn="ctr"/>
            <a:r>
              <a:rPr lang="en-US" b="1" dirty="0"/>
              <a:t>PATHOGENESIS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76400"/>
            <a:ext cx="8077200" cy="4724400"/>
          </a:xfrm>
        </p:spPr>
      </p:pic>
    </p:spTree>
    <p:extLst>
      <p:ext uri="{BB962C8B-B14F-4D97-AF65-F5344CB8AC3E}">
        <p14:creationId xmlns:p14="http://schemas.microsoft.com/office/powerpoint/2010/main" val="4100340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BE6B7-4777-1842-8A98-53EDF03B1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/>
              <a:t>DENGUE - PATHOGENESIS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6FBF0-36A1-3F45-B195-CF3B97B27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400">
                <a:solidFill>
                  <a:schemeClr val="bg2">
                    <a:lumMod val="50000"/>
                  </a:schemeClr>
                </a:solidFill>
              </a:rPr>
              <a:t>Dengue 2 &amp; 3 causes severe disease frequently</a:t>
            </a:r>
          </a:p>
          <a:p>
            <a:r>
              <a:rPr lang="en-IN"/>
              <a:t>Higher levels of NS1Ag correlates to rusk of DHF</a:t>
            </a:r>
          </a:p>
          <a:p>
            <a:r>
              <a:rPr lang="en-IN"/>
              <a:t>NS1Ag activates complement which complex with Ag-Ab units</a:t>
            </a:r>
          </a:p>
          <a:p>
            <a:endParaRPr lang="en-IN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74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CLINICAL PHASES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 FEBRILE PHASE ( 5-8 DAYS)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CRITICAL / LEAKAGE PHASE (48-72 HOURS)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RECOVERY PHASE</a:t>
            </a:r>
          </a:p>
        </p:txBody>
      </p:sp>
    </p:spTree>
    <p:extLst>
      <p:ext uri="{BB962C8B-B14F-4D97-AF65-F5344CB8AC3E}">
        <p14:creationId xmlns:p14="http://schemas.microsoft.com/office/powerpoint/2010/main" val="1630271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Austi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919</TotalTime>
  <Words>308</Words>
  <Application>Microsoft Office PowerPoint</Application>
  <PresentationFormat>On-screen Show (4:3)</PresentationFormat>
  <Paragraphs>66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Austin</vt:lpstr>
      <vt:lpstr>DENGUE</vt:lpstr>
      <vt:lpstr>DENGUE</vt:lpstr>
      <vt:lpstr>FACTORS – DENGUE RISE</vt:lpstr>
      <vt:lpstr> TRANSMISSION</vt:lpstr>
      <vt:lpstr> TRANSMISSION</vt:lpstr>
      <vt:lpstr>DENGUE - PATHOGENESIS</vt:lpstr>
      <vt:lpstr>PATHOGENESIS</vt:lpstr>
      <vt:lpstr>DENGUE - PATHOGENESIS</vt:lpstr>
      <vt:lpstr>CLINICAL PHASES</vt:lpstr>
      <vt:lpstr>FEBRILE PHASE</vt:lpstr>
      <vt:lpstr>CRITICAL PHASE</vt:lpstr>
      <vt:lpstr>RECOVERY PHASE </vt:lpstr>
      <vt:lpstr>SEVERE DENGUE</vt:lpstr>
      <vt:lpstr>PowerPoint Presentation</vt:lpstr>
      <vt:lpstr>INVESTIGATIONS</vt:lpstr>
      <vt:lpstr>INVESTIGATIONS</vt:lpstr>
      <vt:lpstr>TREATMENT</vt:lpstr>
      <vt:lpstr>PowerPoint Presentation</vt:lpstr>
      <vt:lpstr>PowerPoint Presentation</vt:lpstr>
      <vt:lpstr>Platelets in Dengue</vt:lpstr>
      <vt:lpstr>DENGUE VACCINE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918838327934</cp:lastModifiedBy>
  <cp:revision>17</cp:revision>
  <dcterms:created xsi:type="dcterms:W3CDTF">2020-08-31T12:26:59Z</dcterms:created>
  <dcterms:modified xsi:type="dcterms:W3CDTF">2021-12-14T03:30:53Z</dcterms:modified>
</cp:coreProperties>
</file>